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5" r:id="rId8"/>
    <p:sldId id="266" r:id="rId9"/>
    <p:sldId id="260" r:id="rId10"/>
    <p:sldId id="262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5BFF"/>
    <a:srgbClr val="CC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3BF649-4B6B-493F-978B-ADD3E5513364}" v="632" dt="2017-05-05T14:56:15.0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0" y="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gif>
</file>

<file path=ppt/media/image3.tiff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601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04094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922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2638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5154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184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3571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0094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7398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8082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0676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20772-4675-4C4E-9431-913F895CD510}" type="datetimeFigureOut">
              <a:rPr lang="en-GB" smtClean="0"/>
              <a:t>05/05/2017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60818-522A-43F6-BC5C-F24D86B189B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486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643415" y="2500766"/>
            <a:ext cx="4249385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ODI Group 1</a:t>
            </a:r>
          </a:p>
          <a:p>
            <a:pPr algn="ctr"/>
            <a:r>
              <a:rPr lang="en-US" sz="5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SOTON BOT</a:t>
            </a:r>
            <a:endParaRPr lang="en-US" sz="5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271" y="1300774"/>
            <a:ext cx="3814412" cy="4154310"/>
          </a:xfrm>
          <a:prstGeom prst="rect">
            <a:avLst/>
          </a:prstGeom>
          <a:effectLst>
            <a:outerShdw blurRad="1041400" dist="419100" sx="93000" sy="93000" algn="l" rotWithShape="0">
              <a:prstClr val="black">
                <a:alpha val="40000"/>
              </a:prstClr>
            </a:outerShdw>
            <a:reflection blurRad="6350" stA="50000" endA="300" endPos="28000" dir="5400000" sy="-100000" algn="bl" rotWithShape="0"/>
          </a:effectLst>
          <a:scene3d>
            <a:camera prst="perspectiveLeft" fov="1200000">
              <a:rot lat="0" lon="60000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7744709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91934" y="808823"/>
            <a:ext cx="615021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Southampton</a:t>
            </a:r>
            <a:r>
              <a:rPr lang="en-US" sz="4400" b="1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 </a:t>
            </a:r>
            <a:r>
              <a:rPr lang="en-US" sz="4400" b="1" cap="none" spc="5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Open </a:t>
            </a:r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Data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946" y="1784889"/>
            <a:ext cx="10149191" cy="436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10512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72725" y="2484782"/>
            <a:ext cx="5386988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96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Questions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7022038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00675" y="1024967"/>
            <a:ext cx="520988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What is </a:t>
            </a:r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SOTON BOT?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16063" y="2357994"/>
            <a:ext cx="9745501" cy="95408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r>
              <a:rPr lang="en-GB" sz="2800" dirty="0">
                <a:solidFill>
                  <a:srgbClr val="FFFFFF"/>
                </a:solidFill>
                <a:latin typeface="Calibri"/>
              </a:rPr>
              <a:t>Buddy on </a:t>
            </a:r>
            <a:r>
              <a:rPr lang="en-GB" sz="2800" dirty="0">
                <a:solidFill>
                  <a:srgbClr val="00B0FF"/>
                </a:solidFill>
                <a:latin typeface="Calibri"/>
              </a:rPr>
              <a:t>Messenger</a:t>
            </a:r>
            <a:r>
              <a:rPr lang="en-GB" sz="2800" dirty="0">
                <a:solidFill>
                  <a:srgbClr val="FFFFFF"/>
                </a:solidFill>
                <a:latin typeface="Calibri"/>
              </a:rPr>
              <a:t> you talk to using </a:t>
            </a:r>
            <a:r>
              <a:rPr lang="en-GB" sz="2800" dirty="0">
                <a:solidFill>
                  <a:srgbClr val="DE6B2B"/>
                </a:solidFill>
                <a:latin typeface="Calibri"/>
              </a:rPr>
              <a:t>natural language</a:t>
            </a:r>
            <a:r>
              <a:rPr lang="en-GB" sz="2800" dirty="0">
                <a:solidFill>
                  <a:srgbClr val="FFFFFF"/>
                </a:solidFill>
                <a:latin typeface="Calibri"/>
              </a:rPr>
              <a:t> to help you </a:t>
            </a:r>
            <a:r>
              <a:rPr lang="en-GB" sz="2800" dirty="0">
                <a:solidFill>
                  <a:srgbClr val="1EB82D"/>
                </a:solidFill>
                <a:latin typeface="Calibri"/>
              </a:rPr>
              <a:t>find rooms to book</a:t>
            </a:r>
            <a:r>
              <a:rPr lang="en-GB" sz="2800" dirty="0">
                <a:solidFill>
                  <a:srgbClr val="FFFFFF"/>
                </a:solidFill>
                <a:latin typeface="Calibri"/>
              </a:rPr>
              <a:t>, </a:t>
            </a:r>
            <a:r>
              <a:rPr lang="en-GB" sz="2800" dirty="0">
                <a:solidFill>
                  <a:srgbClr val="FFC000"/>
                </a:solidFill>
                <a:latin typeface="Calibri"/>
              </a:rPr>
              <a:t>buses to take</a:t>
            </a:r>
            <a:r>
              <a:rPr lang="en-GB" sz="2800" dirty="0">
                <a:solidFill>
                  <a:srgbClr val="FFFFFF"/>
                </a:solidFill>
                <a:latin typeface="Calibri"/>
              </a:rPr>
              <a:t>, </a:t>
            </a:r>
            <a:r>
              <a:rPr lang="en-GB" sz="2800" dirty="0">
                <a:solidFill>
                  <a:srgbClr val="CE68AE"/>
                </a:solidFill>
                <a:latin typeface="Calibri"/>
              </a:rPr>
              <a:t>places to eat </a:t>
            </a:r>
            <a:r>
              <a:rPr lang="en-GB" sz="2800" dirty="0">
                <a:solidFill>
                  <a:srgbClr val="FFFFFF"/>
                </a:solidFill>
                <a:latin typeface="Calibri"/>
              </a:rPr>
              <a:t>and more!</a:t>
            </a:r>
            <a:endParaRPr lang="en-GB" dirty="0"/>
          </a:p>
        </p:txBody>
      </p:sp>
      <p:grpSp>
        <p:nvGrpSpPr>
          <p:cNvPr id="11" name="Group 10"/>
          <p:cNvGrpSpPr/>
          <p:nvPr/>
        </p:nvGrpSpPr>
        <p:grpSpPr>
          <a:xfrm>
            <a:off x="466975" y="4016026"/>
            <a:ext cx="11442332" cy="1733137"/>
            <a:chOff x="461037" y="4378224"/>
            <a:chExt cx="11442332" cy="1733137"/>
          </a:xfrm>
        </p:grpSpPr>
        <p:sp>
          <p:nvSpPr>
            <p:cNvPr id="4" name="TextBox 9"/>
            <p:cNvSpPr txBox="1"/>
            <p:nvPr>
              <p:extLst>
                <p:ext uri="{D42A27DB-BD31-4B8C-83A1-F6EECF244321}">
                  <p14:modId xmlns:p14="http://schemas.microsoft.com/office/powerpoint/2010/main" val="2080120149"/>
                </p:ext>
              </p:extLst>
            </p:nvPr>
          </p:nvSpPr>
          <p:spPr>
            <a:xfrm>
              <a:off x="461037" y="4378224"/>
              <a:ext cx="3045416" cy="400110"/>
            </a:xfrm>
            <a:prstGeom prst="rect">
              <a:avLst/>
            </a:prstGeom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FFFF"/>
                  </a:solidFill>
                </a:rPr>
                <a:t>Facebook Messenger API</a:t>
              </a:r>
              <a:endParaRPr lang="en-US" sz="2000" b="1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5" name="TextBox 10"/>
            <p:cNvSpPr txBox="1"/>
            <p:nvPr>
              <p:extLst>
                <p:ext uri="{D42A27DB-BD31-4B8C-83A1-F6EECF244321}">
                  <p14:modId xmlns:p14="http://schemas.microsoft.com/office/powerpoint/2010/main" val="1684968558"/>
                </p:ext>
              </p:extLst>
            </p:nvPr>
          </p:nvSpPr>
          <p:spPr>
            <a:xfrm>
              <a:off x="4692859" y="4855906"/>
              <a:ext cx="2242330" cy="523220"/>
            </a:xfrm>
            <a:prstGeom prst="rect">
              <a:avLst/>
            </a:prstGeom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800" b="1" dirty="0">
                  <a:solidFill>
                    <a:srgbClr val="FFFFFF"/>
                  </a:solidFill>
                </a:rPr>
                <a:t>Open Data</a:t>
              </a:r>
              <a:endParaRPr lang="en-US" sz="2800" b="1" dirty="0">
                <a:solidFill>
                  <a:srgbClr val="FFFFFF"/>
                </a:solidFill>
                <a:latin typeface="Calibri"/>
              </a:endParaRPr>
            </a:p>
          </p:txBody>
        </p:sp>
        <p:sp>
          <p:nvSpPr>
            <p:cNvPr id="6" name="TextBox 11"/>
            <p:cNvSpPr txBox="1"/>
            <p:nvPr>
              <p:extLst>
                <p:ext uri="{D42A27DB-BD31-4B8C-83A1-F6EECF244321}">
                  <p14:modId xmlns:p14="http://schemas.microsoft.com/office/powerpoint/2010/main" val="4150208692"/>
                </p:ext>
              </p:extLst>
            </p:nvPr>
          </p:nvSpPr>
          <p:spPr>
            <a:xfrm>
              <a:off x="7788380" y="4378284"/>
              <a:ext cx="4114989" cy="400050"/>
            </a:xfrm>
            <a:prstGeom prst="rect">
              <a:avLst/>
            </a:prstGeom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2000" b="1" dirty="0">
                  <a:solidFill>
                    <a:srgbClr val="FFFFFF"/>
                  </a:solidFill>
                </a:rPr>
                <a:t>Natural Language Processing API.AI</a:t>
              </a:r>
              <a:endParaRPr lang="en-US" sz="2000" b="1" dirty="0">
                <a:solidFill>
                  <a:srgbClr val="FFFFFF"/>
                </a:solidFill>
                <a:latin typeface="Calibri"/>
              </a:endParaRPr>
            </a:p>
          </p:txBody>
        </p:sp>
        <p:pic>
          <p:nvPicPr>
            <p:cNvPr id="9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16063" y="4931470"/>
              <a:ext cx="833999" cy="895312"/>
            </a:xfrm>
            <a:prstGeom prst="rect">
              <a:avLst/>
            </a:prstGeom>
            <a:noFill/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13639" y="4646891"/>
              <a:ext cx="1464470" cy="146447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7820701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22577" y="716015"/>
            <a:ext cx="448186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Why </a:t>
            </a:r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SOTON BOT?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grpSp>
        <p:nvGrpSpPr>
          <p:cNvPr id="8" name="Group 18"/>
          <p:cNvGrpSpPr/>
          <p:nvPr/>
        </p:nvGrpSpPr>
        <p:grpSpPr>
          <a:xfrm>
            <a:off x="3088929" y="1694012"/>
            <a:ext cx="5465212" cy="2647490"/>
            <a:chOff x="1481424" y="2142105"/>
            <a:chExt cx="5813174" cy="2646808"/>
          </a:xfrm>
        </p:grpSpPr>
        <p:sp>
          <p:nvSpPr>
            <p:cNvPr id="3" name="Rectangle 19"/>
            <p:cNvSpPr/>
            <p:nvPr/>
          </p:nvSpPr>
          <p:spPr>
            <a:xfrm>
              <a:off x="1481424" y="2505842"/>
              <a:ext cx="5325778" cy="20308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>
                <a:buFont typeface="Wingdings" charset="2"/>
                <a:buChar char="Ø"/>
              </a:pPr>
              <a:r>
                <a:rPr lang="en-US" dirty="0">
                  <a:solidFill>
                    <a:schemeClr val="bg1"/>
                  </a:solidFill>
                  <a:latin typeface="Century Gothic"/>
                  <a:cs typeface="Helvetica"/>
                </a:rPr>
                <a:t>Effortless information retrieval </a:t>
              </a:r>
            </a:p>
            <a:p>
              <a:endParaRPr lang="en-US" dirty="0">
                <a:solidFill>
                  <a:schemeClr val="bg1"/>
                </a:solidFill>
                <a:latin typeface="Century Gothic"/>
                <a:cs typeface="Helvetica"/>
              </a:endParaRPr>
            </a:p>
            <a:p>
              <a:pPr marL="285750" indent="-285750">
                <a:buFont typeface="Wingdings" charset="2"/>
                <a:buChar char="Ø"/>
              </a:pPr>
              <a:endParaRPr lang="en-US" dirty="0">
                <a:solidFill>
                  <a:schemeClr val="bg1"/>
                </a:solidFill>
                <a:latin typeface="Century Gothic"/>
                <a:cs typeface="Helvetica"/>
              </a:endParaRPr>
            </a:p>
            <a:p>
              <a:pPr marL="285750" indent="-285750">
                <a:buFont typeface="Wingdings" charset="2"/>
                <a:buChar char="Ø"/>
              </a:pPr>
              <a:r>
                <a:rPr lang="en-US" dirty="0">
                  <a:solidFill>
                    <a:schemeClr val="bg1"/>
                  </a:solidFill>
                  <a:latin typeface="Century Gothic"/>
                  <a:cs typeface="Helvetica"/>
                </a:rPr>
                <a:t>Messenger has highest adoption rate</a:t>
              </a:r>
            </a:p>
            <a:p>
              <a:endParaRPr lang="en-US" dirty="0">
                <a:solidFill>
                  <a:schemeClr val="bg1"/>
                </a:solidFill>
                <a:latin typeface="Century Gothic"/>
                <a:cs typeface="Helvetica"/>
              </a:endParaRPr>
            </a:p>
            <a:p>
              <a:pPr marL="285750" indent="-285750">
                <a:buFont typeface="Wingdings" charset="2"/>
                <a:buChar char="Ø"/>
              </a:pPr>
              <a:endParaRPr lang="en-US" dirty="0">
                <a:solidFill>
                  <a:schemeClr val="bg1"/>
                </a:solidFill>
                <a:latin typeface="Century Gothic"/>
                <a:cs typeface="Helvetica"/>
              </a:endParaRPr>
            </a:p>
            <a:p>
              <a:pPr marL="285750" indent="-285750">
                <a:buFont typeface="Wingdings" charset="2"/>
                <a:buChar char="Ø"/>
              </a:pPr>
              <a:r>
                <a:rPr lang="en-US" dirty="0">
                  <a:solidFill>
                    <a:schemeClr val="bg1"/>
                  </a:solidFill>
                  <a:latin typeface="Century Gothic"/>
                  <a:cs typeface="Helvetica"/>
                </a:rPr>
                <a:t>Personalized, intelligent responses</a:t>
              </a:r>
            </a:p>
          </p:txBody>
        </p:sp>
        <p:pic>
          <p:nvPicPr>
            <p:cNvPr id="5" name="Picture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7500" y="2887497"/>
              <a:ext cx="887098" cy="895082"/>
            </a:xfrm>
            <a:prstGeom prst="rect">
              <a:avLst/>
            </a:prstGeom>
            <a:noFill/>
          </p:spPr>
        </p:pic>
        <p:pic>
          <p:nvPicPr>
            <p:cNvPr id="6" name="Picture 2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70878" y="3772913"/>
              <a:ext cx="1016000" cy="1016000"/>
            </a:xfrm>
            <a:prstGeom prst="rect">
              <a:avLst/>
            </a:prstGeom>
          </p:spPr>
        </p:pic>
        <p:pic>
          <p:nvPicPr>
            <p:cNvPr id="7" name="Picture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72483" y="2142105"/>
              <a:ext cx="1066800" cy="1066800"/>
            </a:xfrm>
            <a:prstGeom prst="rect">
              <a:avLst/>
            </a:prstGeom>
          </p:spPr>
        </p:pic>
      </p:grpSp>
      <p:sp>
        <p:nvSpPr>
          <p:cNvPr id="11" name="TextBox 10"/>
          <p:cNvSpPr txBox="1"/>
          <p:nvPr>
            <p:extLst>
              <p:ext uri="{D42A27DB-BD31-4B8C-83A1-F6EECF244321}">
                <p14:modId xmlns:p14="http://schemas.microsoft.com/office/powerpoint/2010/main" val="3391634868"/>
              </p:ext>
            </p:extLst>
          </p:nvPr>
        </p:nvSpPr>
        <p:spPr>
          <a:xfrm>
            <a:off x="2333625" y="4974809"/>
            <a:ext cx="7325452" cy="40011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dirty="0">
                <a:solidFill>
                  <a:srgbClr val="FFFFFF"/>
                </a:solidFill>
              </a:rPr>
              <a:t>No more using 5 different websites that many don't </a:t>
            </a:r>
            <a:r>
              <a:rPr lang="en-US" sz="2000">
                <a:solidFill>
                  <a:srgbClr val="FFFFFF"/>
                </a:solidFill>
              </a:rPr>
              <a:t>even exist</a:t>
            </a:r>
            <a:r>
              <a:rPr lang="en-US" sz="2000" dirty="0">
                <a:solidFill>
                  <a:srgbClr val="FFFFFF"/>
                </a:solidFill>
              </a:rPr>
              <a:t>!</a:t>
            </a:r>
            <a:endParaRPr lang="en-US" sz="2000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8779633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4428" y="472523"/>
            <a:ext cx="646484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What can SOTON BOT do</a:t>
            </a:r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?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85875" y="1578368"/>
            <a:ext cx="457714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rgbClr val="E05BFF"/>
                </a:solidFill>
                <a:latin typeface="League Spartan" panose="00000800000000000000" pitchFamily="50" charset="0"/>
              </a:rPr>
              <a:t>Find</a:t>
            </a:r>
            <a:r>
              <a:rPr lang="en-GB" sz="2400" b="1" dirty="0"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Buses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alpha val="50000"/>
                  </a:schemeClr>
                </a:solidFill>
                <a:latin typeface="League Spartan" panose="00000800000000000000" pitchFamily="50" charset="0"/>
              </a:rPr>
              <a:t>Find Essentials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alpha val="50000"/>
                  </a:schemeClr>
                </a:solidFill>
                <a:latin typeface="League Spartan" panose="00000800000000000000" pitchFamily="50" charset="0"/>
              </a:rPr>
              <a:t>Locate Places To Eat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alpha val="50000"/>
                  </a:schemeClr>
                </a:solidFill>
                <a:latin typeface="League Spartan" panose="00000800000000000000" pitchFamily="50" charset="0"/>
              </a:rPr>
              <a:t>Access Room Details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alpha val="50000"/>
                  </a:schemeClr>
                </a:solidFill>
                <a:latin typeface="League Spartan" panose="00000800000000000000" pitchFamily="50" charset="0"/>
              </a:rPr>
              <a:t>Discover Campus Buildings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076642" y="2639516"/>
            <a:ext cx="4870259" cy="461665"/>
            <a:chOff x="5585699" y="3548364"/>
            <a:chExt cx="4870259" cy="461665"/>
          </a:xfrm>
        </p:grpSpPr>
        <p:grpSp>
          <p:nvGrpSpPr>
            <p:cNvPr id="14" name="Group 13"/>
            <p:cNvGrpSpPr/>
            <p:nvPr/>
          </p:nvGrpSpPr>
          <p:grpSpPr>
            <a:xfrm>
              <a:off x="5585699" y="3566894"/>
              <a:ext cx="4870259" cy="436958"/>
              <a:chOff x="5585699" y="3566894"/>
              <a:chExt cx="4870259" cy="436958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85699" y="3566894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10147517" y="3566894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6199" y="3566894"/>
                <a:ext cx="4261318" cy="436958"/>
              </a:xfrm>
              <a:prstGeom prst="rect">
                <a:avLst/>
              </a:prstGeom>
            </p:spPr>
          </p:pic>
        </p:grpSp>
        <p:sp>
          <p:nvSpPr>
            <p:cNvPr id="9" name="TextBox 8"/>
            <p:cNvSpPr txBox="1"/>
            <p:nvPr/>
          </p:nvSpPr>
          <p:spPr>
            <a:xfrm>
              <a:off x="5799572" y="3548364"/>
              <a:ext cx="45615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What bus takes me to civic centre?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518027" y="3353813"/>
            <a:ext cx="3428874" cy="461665"/>
            <a:chOff x="5729876" y="4833147"/>
            <a:chExt cx="3428874" cy="461665"/>
          </a:xfrm>
        </p:grpSpPr>
        <p:grpSp>
          <p:nvGrpSpPr>
            <p:cNvPr id="26" name="Group 25"/>
            <p:cNvGrpSpPr/>
            <p:nvPr/>
          </p:nvGrpSpPr>
          <p:grpSpPr>
            <a:xfrm>
              <a:off x="5729876" y="4845501"/>
              <a:ext cx="3428874" cy="436958"/>
              <a:chOff x="5729876" y="4845501"/>
              <a:chExt cx="3428874" cy="436958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29876" y="4845501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8850309" y="4845501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30376" y="4845501"/>
                <a:ext cx="2827874" cy="436958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5909392" y="4833147"/>
              <a:ext cx="30698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Where can I get a U1A?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747686" y="4053069"/>
            <a:ext cx="4199215" cy="460800"/>
            <a:chOff x="5799326" y="4879618"/>
            <a:chExt cx="4199215" cy="461665"/>
          </a:xfrm>
        </p:grpSpPr>
        <p:grpSp>
          <p:nvGrpSpPr>
            <p:cNvPr id="31" name="Group 30"/>
            <p:cNvGrpSpPr/>
            <p:nvPr/>
          </p:nvGrpSpPr>
          <p:grpSpPr>
            <a:xfrm>
              <a:off x="5799326" y="4891625"/>
              <a:ext cx="4199215" cy="436958"/>
              <a:chOff x="5799326" y="4891625"/>
              <a:chExt cx="4199215" cy="436958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9326" y="4891625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9690100" y="4891625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99826" y="4891625"/>
                <a:ext cx="3590274" cy="436958"/>
              </a:xfrm>
              <a:prstGeom prst="rect">
                <a:avLst/>
              </a:prstGeom>
            </p:spPr>
          </p:pic>
        </p:grpSp>
        <p:sp>
          <p:nvSpPr>
            <p:cNvPr id="11" name="TextBox 10"/>
            <p:cNvSpPr txBox="1"/>
            <p:nvPr/>
          </p:nvSpPr>
          <p:spPr>
            <a:xfrm>
              <a:off x="6008744" y="4879618"/>
              <a:ext cx="38274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How can I get to civic centre?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510926" y="1921259"/>
            <a:ext cx="4421758" cy="461665"/>
            <a:chOff x="4262333" y="2590057"/>
            <a:chExt cx="4421758" cy="461665"/>
          </a:xfrm>
        </p:grpSpPr>
        <p:grpSp>
          <p:nvGrpSpPr>
            <p:cNvPr id="36" name="Group 35"/>
            <p:cNvGrpSpPr/>
            <p:nvPr/>
          </p:nvGrpSpPr>
          <p:grpSpPr>
            <a:xfrm>
              <a:off x="4262333" y="2609647"/>
              <a:ext cx="4421758" cy="437131"/>
              <a:chOff x="4262333" y="2609647"/>
              <a:chExt cx="4421758" cy="437131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62333" y="2609647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8375650" y="2609820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62833" y="2609647"/>
                <a:ext cx="3812817" cy="436958"/>
              </a:xfrm>
              <a:prstGeom prst="rect">
                <a:avLst/>
              </a:prstGeom>
            </p:spPr>
          </p:pic>
        </p:grpSp>
        <p:sp>
          <p:nvSpPr>
            <p:cNvPr id="10" name="TextBox 9"/>
            <p:cNvSpPr txBox="1"/>
            <p:nvPr/>
          </p:nvSpPr>
          <p:spPr>
            <a:xfrm>
              <a:off x="4459327" y="2590057"/>
              <a:ext cx="4090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Where is the nearest bus stop?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522959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4428" y="472523"/>
            <a:ext cx="646484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What can SOTON BOT do</a:t>
            </a:r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?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85875" y="1578368"/>
            <a:ext cx="4577140" cy="3785652"/>
          </a:xfrm>
          <a:prstGeom prst="rect">
            <a:avLst/>
          </a:prstGeom>
          <a:solidFill>
            <a:srgbClr val="E05BFF">
              <a:alpha val="0"/>
            </a:srgbClr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Find Buses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rgbClr val="E05BFF"/>
                </a:solidFill>
                <a:latin typeface="League Spartan" panose="00000800000000000000" pitchFamily="50" charset="0"/>
              </a:rPr>
              <a:t>Find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 Essentials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Locate Places To Eat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Access Room Details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Discover Campus Buildings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8924" y="2655903"/>
            <a:ext cx="308441" cy="4369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0638460" y="2658046"/>
            <a:ext cx="308441" cy="43695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7366" y="2658046"/>
            <a:ext cx="1391093" cy="43695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173416" y="2627162"/>
            <a:ext cx="1899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Car parking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6992053" y="3338121"/>
            <a:ext cx="3954835" cy="436958"/>
            <a:chOff x="5729875" y="4845501"/>
            <a:chExt cx="3428877" cy="436958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29875" y="4845501"/>
              <a:ext cx="308441" cy="436958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8850311" y="4845501"/>
              <a:ext cx="308441" cy="436958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0376" y="4845501"/>
              <a:ext cx="2827874" cy="436958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6992053" y="3325766"/>
            <a:ext cx="4006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Where can I get some alcohol?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8197478" y="4018195"/>
            <a:ext cx="3183707" cy="460800"/>
            <a:chOff x="8197478" y="4018195"/>
            <a:chExt cx="3183707" cy="460800"/>
          </a:xfrm>
        </p:grpSpPr>
        <p:grpSp>
          <p:nvGrpSpPr>
            <p:cNvPr id="31" name="Group 30"/>
            <p:cNvGrpSpPr/>
            <p:nvPr/>
          </p:nvGrpSpPr>
          <p:grpSpPr>
            <a:xfrm>
              <a:off x="8197478" y="4030180"/>
              <a:ext cx="2749423" cy="436139"/>
              <a:chOff x="7249118" y="4891625"/>
              <a:chExt cx="2749423" cy="436958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249118" y="4891625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9690100" y="4891625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559536" y="4891625"/>
                <a:ext cx="2130564" cy="436958"/>
              </a:xfrm>
              <a:prstGeom prst="rect">
                <a:avLst/>
              </a:prstGeom>
            </p:spPr>
          </p:pic>
        </p:grpSp>
        <p:sp>
          <p:nvSpPr>
            <p:cNvPr id="11" name="TextBox 10"/>
            <p:cNvSpPr txBox="1"/>
            <p:nvPr/>
          </p:nvSpPr>
          <p:spPr>
            <a:xfrm>
              <a:off x="8421891" y="4018195"/>
              <a:ext cx="2959294" cy="4608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Where is an </a:t>
              </a:r>
              <a:r>
                <a:rPr lang="en-GB" sz="2400" dirty="0" err="1">
                  <a:solidFill>
                    <a:schemeClr val="bg1"/>
                  </a:solidFill>
                </a:rPr>
                <a:t>atm</a:t>
              </a:r>
              <a:r>
                <a:rPr lang="en-GB" sz="2400" dirty="0">
                  <a:solidFill>
                    <a:schemeClr val="bg1"/>
                  </a:solidFill>
                </a:rPr>
                <a:t>?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795055" y="1921259"/>
            <a:ext cx="4137629" cy="461665"/>
            <a:chOff x="4546462" y="2590057"/>
            <a:chExt cx="4137629" cy="461665"/>
          </a:xfrm>
        </p:grpSpPr>
        <p:grpSp>
          <p:nvGrpSpPr>
            <p:cNvPr id="36" name="Group 35"/>
            <p:cNvGrpSpPr/>
            <p:nvPr/>
          </p:nvGrpSpPr>
          <p:grpSpPr>
            <a:xfrm>
              <a:off x="4546462" y="2609647"/>
              <a:ext cx="4137629" cy="437131"/>
              <a:chOff x="4546462" y="2609647"/>
              <a:chExt cx="4137629" cy="437131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46462" y="2609647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8375650" y="2609820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51922" y="2609647"/>
                <a:ext cx="3523728" cy="436958"/>
              </a:xfrm>
              <a:prstGeom prst="rect">
                <a:avLst/>
              </a:prstGeom>
            </p:spPr>
          </p:pic>
        </p:grpSp>
        <p:sp>
          <p:nvSpPr>
            <p:cNvPr id="10" name="TextBox 9"/>
            <p:cNvSpPr txBox="1"/>
            <p:nvPr/>
          </p:nvSpPr>
          <p:spPr>
            <a:xfrm>
              <a:off x="4796263" y="2590057"/>
              <a:ext cx="375356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Where can I get vaccination?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5394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4428" y="472523"/>
            <a:ext cx="646484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What can SOTON BOT do</a:t>
            </a:r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?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85875" y="1578368"/>
            <a:ext cx="4577140" cy="3785652"/>
          </a:xfrm>
          <a:prstGeom prst="rect">
            <a:avLst/>
          </a:prstGeom>
          <a:solidFill>
            <a:srgbClr val="E05BFF">
              <a:alpha val="0"/>
            </a:srgbClr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Find Buses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Find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Essentials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rgbClr val="E05BFF"/>
                </a:solidFill>
                <a:latin typeface="League Spartan" panose="00000800000000000000" pitchFamily="50" charset="0"/>
              </a:rPr>
              <a:t>Locate</a:t>
            </a: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Places</a:t>
            </a: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To</a:t>
            </a: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Eat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Access Room Details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Discover Campus Buildings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6776171" y="2658045"/>
            <a:ext cx="4170730" cy="436959"/>
            <a:chOff x="6285228" y="3566893"/>
            <a:chExt cx="4170730" cy="436959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85228" y="3566893"/>
              <a:ext cx="308441" cy="436958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10147517" y="3566894"/>
              <a:ext cx="308441" cy="436958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3669" y="3566894"/>
              <a:ext cx="3553848" cy="436958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7028953" y="2627379"/>
            <a:ext cx="4561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Where can I find some pizza?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8766701" y="3326263"/>
            <a:ext cx="2165983" cy="461665"/>
            <a:chOff x="5729876" y="4833147"/>
            <a:chExt cx="2165983" cy="461665"/>
          </a:xfrm>
        </p:grpSpPr>
        <p:grpSp>
          <p:nvGrpSpPr>
            <p:cNvPr id="26" name="Group 25"/>
            <p:cNvGrpSpPr/>
            <p:nvPr/>
          </p:nvGrpSpPr>
          <p:grpSpPr>
            <a:xfrm>
              <a:off x="5729876" y="4845501"/>
              <a:ext cx="2165983" cy="436958"/>
              <a:chOff x="5729876" y="4845501"/>
              <a:chExt cx="2165983" cy="436958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29876" y="4845501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7587418" y="4845501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30376" y="4845501"/>
                <a:ext cx="1557042" cy="436958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5909392" y="4833147"/>
              <a:ext cx="18917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Food please!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20512" y="1928495"/>
            <a:ext cx="4319262" cy="461665"/>
            <a:chOff x="6720512" y="1928495"/>
            <a:chExt cx="4319262" cy="461665"/>
          </a:xfrm>
        </p:grpSpPr>
        <p:grpSp>
          <p:nvGrpSpPr>
            <p:cNvPr id="36" name="Group 35"/>
            <p:cNvGrpSpPr/>
            <p:nvPr/>
          </p:nvGrpSpPr>
          <p:grpSpPr>
            <a:xfrm>
              <a:off x="6720512" y="1940848"/>
              <a:ext cx="4212172" cy="437132"/>
              <a:chOff x="4471919" y="2609646"/>
              <a:chExt cx="4212172" cy="437132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471919" y="2609646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8375650" y="2609820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80360" y="2609647"/>
                <a:ext cx="3595290" cy="436958"/>
              </a:xfrm>
              <a:prstGeom prst="rect">
                <a:avLst/>
              </a:prstGeom>
            </p:spPr>
          </p:pic>
        </p:grpSp>
        <p:sp>
          <p:nvSpPr>
            <p:cNvPr id="10" name="TextBox 9"/>
            <p:cNvSpPr txBox="1"/>
            <p:nvPr/>
          </p:nvSpPr>
          <p:spPr>
            <a:xfrm>
              <a:off x="6949276" y="1928495"/>
              <a:ext cx="40904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Where can I get some coffee?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0184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4428" y="472523"/>
            <a:ext cx="646484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What can SOTON BOT do</a:t>
            </a:r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?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85875" y="1578368"/>
            <a:ext cx="4577140" cy="3785652"/>
          </a:xfrm>
          <a:prstGeom prst="rect">
            <a:avLst/>
          </a:prstGeom>
          <a:solidFill>
            <a:srgbClr val="E05BFF">
              <a:alpha val="0"/>
            </a:srgbClr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Find Buses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Find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Essentials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Locate Places To Eat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rgbClr val="E05BFF"/>
                </a:solidFill>
                <a:latin typeface="League Spartan" panose="00000800000000000000" pitchFamily="50" charset="0"/>
              </a:rPr>
              <a:t>Access</a:t>
            </a: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Room</a:t>
            </a: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Details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Discover Campus Buildings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076642" y="2639516"/>
            <a:ext cx="4870259" cy="461665"/>
            <a:chOff x="5585699" y="3548364"/>
            <a:chExt cx="4870259" cy="461665"/>
          </a:xfrm>
        </p:grpSpPr>
        <p:grpSp>
          <p:nvGrpSpPr>
            <p:cNvPr id="14" name="Group 13"/>
            <p:cNvGrpSpPr/>
            <p:nvPr/>
          </p:nvGrpSpPr>
          <p:grpSpPr>
            <a:xfrm>
              <a:off x="5585699" y="3566894"/>
              <a:ext cx="4870259" cy="436958"/>
              <a:chOff x="5585699" y="3566894"/>
              <a:chExt cx="4870259" cy="436958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85699" y="3566894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10147517" y="3566894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6199" y="3566894"/>
                <a:ext cx="4261318" cy="436958"/>
              </a:xfrm>
              <a:prstGeom prst="rect">
                <a:avLst/>
              </a:prstGeom>
            </p:spPr>
          </p:pic>
        </p:grpSp>
        <p:sp>
          <p:nvSpPr>
            <p:cNvPr id="9" name="TextBox 8"/>
            <p:cNvSpPr txBox="1"/>
            <p:nvPr/>
          </p:nvSpPr>
          <p:spPr>
            <a:xfrm>
              <a:off x="5799572" y="3548364"/>
              <a:ext cx="456157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Is there a free room Monday 3pm?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894087" y="3352285"/>
            <a:ext cx="5354428" cy="461665"/>
            <a:chOff x="5729876" y="4831795"/>
            <a:chExt cx="5354428" cy="461665"/>
          </a:xfrm>
        </p:grpSpPr>
        <p:grpSp>
          <p:nvGrpSpPr>
            <p:cNvPr id="26" name="Group 25"/>
            <p:cNvGrpSpPr/>
            <p:nvPr/>
          </p:nvGrpSpPr>
          <p:grpSpPr>
            <a:xfrm>
              <a:off x="5729876" y="4845501"/>
              <a:ext cx="5073637" cy="436958"/>
              <a:chOff x="5729876" y="4845501"/>
              <a:chExt cx="5073637" cy="436958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29876" y="4845501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10495072" y="4845501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25" name="Picture 2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30376" y="4845501"/>
                <a:ext cx="4464696" cy="436958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5908809" y="4831795"/>
              <a:ext cx="517549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Find a free room next week Tuesday?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747686" y="4053069"/>
            <a:ext cx="4199215" cy="460800"/>
            <a:chOff x="5799326" y="4879618"/>
            <a:chExt cx="4199215" cy="461665"/>
          </a:xfrm>
        </p:grpSpPr>
        <p:grpSp>
          <p:nvGrpSpPr>
            <p:cNvPr id="31" name="Group 30"/>
            <p:cNvGrpSpPr/>
            <p:nvPr/>
          </p:nvGrpSpPr>
          <p:grpSpPr>
            <a:xfrm>
              <a:off x="5799326" y="4891625"/>
              <a:ext cx="4199215" cy="436958"/>
              <a:chOff x="5799326" y="4891625"/>
              <a:chExt cx="4199215" cy="436958"/>
            </a:xfrm>
          </p:grpSpPr>
          <p:pic>
            <p:nvPicPr>
              <p:cNvPr id="28" name="Picture 2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799326" y="4891625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29" name="Picture 2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9690100" y="4891625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0" name="Picture 29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99826" y="4891625"/>
                <a:ext cx="3590274" cy="436958"/>
              </a:xfrm>
              <a:prstGeom prst="rect">
                <a:avLst/>
              </a:prstGeom>
            </p:spPr>
          </p:pic>
        </p:grpSp>
        <p:sp>
          <p:nvSpPr>
            <p:cNvPr id="11" name="TextBox 10"/>
            <p:cNvSpPr txBox="1"/>
            <p:nvPr/>
          </p:nvSpPr>
          <p:spPr>
            <a:xfrm>
              <a:off x="6008744" y="4879618"/>
              <a:ext cx="38274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How can I get to civic centre?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079111" y="1917004"/>
            <a:ext cx="3867790" cy="461665"/>
            <a:chOff x="4262333" y="2590057"/>
            <a:chExt cx="3867790" cy="461665"/>
          </a:xfrm>
        </p:grpSpPr>
        <p:grpSp>
          <p:nvGrpSpPr>
            <p:cNvPr id="36" name="Group 35"/>
            <p:cNvGrpSpPr/>
            <p:nvPr/>
          </p:nvGrpSpPr>
          <p:grpSpPr>
            <a:xfrm>
              <a:off x="4262333" y="2609647"/>
              <a:ext cx="3867790" cy="436958"/>
              <a:chOff x="4262333" y="2609647"/>
              <a:chExt cx="3867790" cy="436958"/>
            </a:xfrm>
          </p:grpSpPr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62333" y="2609647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4" name="Picture 3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7821682" y="2609647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35" name="Picture 34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62833" y="2609647"/>
                <a:ext cx="3258849" cy="436958"/>
              </a:xfrm>
              <a:prstGeom prst="rect">
                <a:avLst/>
              </a:prstGeom>
            </p:spPr>
          </p:pic>
        </p:grpSp>
        <p:sp>
          <p:nvSpPr>
            <p:cNvPr id="10" name="TextBox 9"/>
            <p:cNvSpPr txBox="1"/>
            <p:nvPr/>
          </p:nvSpPr>
          <p:spPr>
            <a:xfrm>
              <a:off x="4459327" y="2590057"/>
              <a:ext cx="35030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Find me a room tomorrow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5839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484428" y="472523"/>
            <a:ext cx="646484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What can SOTON BOT do</a:t>
            </a:r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?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285875" y="1578368"/>
            <a:ext cx="4577140" cy="3785652"/>
          </a:xfrm>
          <a:prstGeom prst="rect">
            <a:avLst/>
          </a:prstGeom>
          <a:solidFill>
            <a:srgbClr val="E05BFF">
              <a:alpha val="0"/>
            </a:srgbClr>
          </a:solidFill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Find Buses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Find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Essentials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Locate Places To Eat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Access Room Details</a:t>
            </a:r>
          </a:p>
          <a:p>
            <a:pPr>
              <a:lnSpc>
                <a:spcPct val="200000"/>
              </a:lnSpc>
            </a:pPr>
            <a:r>
              <a:rPr lang="en-GB" sz="2400" b="1" dirty="0">
                <a:solidFill>
                  <a:srgbClr val="E05BFF"/>
                </a:solidFill>
                <a:latin typeface="League Spartan" panose="00000800000000000000" pitchFamily="50" charset="0"/>
              </a:rPr>
              <a:t>Discover</a:t>
            </a:r>
            <a:r>
              <a:rPr lang="en-GB" sz="2400" b="1" dirty="0">
                <a:solidFill>
                  <a:schemeClr val="bg1">
                    <a:lumMod val="85000"/>
                    <a:alpha val="50000"/>
                  </a:schemeClr>
                </a:solidFill>
                <a:latin typeface="League Spartan" panose="00000800000000000000" pitchFamily="50" charset="0"/>
              </a:rPr>
              <a:t> </a:t>
            </a:r>
            <a:r>
              <a:rPr lang="en-GB" sz="2400" b="1" dirty="0">
                <a:solidFill>
                  <a:schemeClr val="bg1">
                    <a:lumMod val="85000"/>
                  </a:schemeClr>
                </a:solidFill>
                <a:latin typeface="League Spartan" panose="00000800000000000000" pitchFamily="50" charset="0"/>
              </a:rPr>
              <a:t>Campus Buildings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829744" y="3363912"/>
            <a:ext cx="4113049" cy="461665"/>
            <a:chOff x="5585699" y="3548364"/>
            <a:chExt cx="4113049" cy="461665"/>
          </a:xfrm>
        </p:grpSpPr>
        <p:grpSp>
          <p:nvGrpSpPr>
            <p:cNvPr id="14" name="Group 13"/>
            <p:cNvGrpSpPr/>
            <p:nvPr/>
          </p:nvGrpSpPr>
          <p:grpSpPr>
            <a:xfrm>
              <a:off x="5585699" y="3566894"/>
              <a:ext cx="4113049" cy="436958"/>
              <a:chOff x="5585699" y="3566894"/>
              <a:chExt cx="4113049" cy="436958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85699" y="3566894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0800000">
                <a:off x="9390307" y="3566894"/>
                <a:ext cx="308441" cy="436958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86199" y="3566894"/>
                <a:ext cx="3504108" cy="436958"/>
              </a:xfrm>
              <a:prstGeom prst="rect">
                <a:avLst/>
              </a:prstGeom>
            </p:spPr>
          </p:pic>
        </p:grpSp>
        <p:sp>
          <p:nvSpPr>
            <p:cNvPr id="9" name="TextBox 8"/>
            <p:cNvSpPr txBox="1"/>
            <p:nvPr/>
          </p:nvSpPr>
          <p:spPr>
            <a:xfrm>
              <a:off x="5799572" y="3548364"/>
              <a:ext cx="36560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Where can I find building 7?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865742" y="2510765"/>
            <a:ext cx="3077051" cy="461665"/>
            <a:chOff x="6596794" y="1940849"/>
            <a:chExt cx="3077051" cy="461665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6794" y="1940849"/>
              <a:ext cx="214633" cy="436958"/>
            </a:xfrm>
            <a:prstGeom prst="rect">
              <a:avLst/>
            </a:prstGeom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0800000">
              <a:off x="9459212" y="1940849"/>
              <a:ext cx="214633" cy="436958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11427" y="1940849"/>
              <a:ext cx="2653208" cy="436958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6726909" y="1940849"/>
              <a:ext cx="28742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dirty="0">
                  <a:solidFill>
                    <a:schemeClr val="bg1"/>
                  </a:solidFill>
                </a:rPr>
                <a:t>Where is building 32?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4928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008610" y="729698"/>
            <a:ext cx="15493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How</a:t>
            </a:r>
            <a:r>
              <a:rPr lang="en-US" sz="4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?</a:t>
            </a:r>
            <a:endParaRPr lang="en-US" sz="4400" b="1" cap="none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6818" y="923925"/>
            <a:ext cx="6507429" cy="508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76765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290</Words>
  <Application>Microsoft Office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Helvetica</vt:lpstr>
      <vt:lpstr>League Spartan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Aley</dc:creator>
  <cp:lastModifiedBy>Shakib-Bin Hamid</cp:lastModifiedBy>
  <cp:revision>32</cp:revision>
  <dcterms:created xsi:type="dcterms:W3CDTF">2017-05-05T09:19:03Z</dcterms:created>
  <dcterms:modified xsi:type="dcterms:W3CDTF">2017-05-05T14:56:17Z</dcterms:modified>
</cp:coreProperties>
</file>

<file path=docProps/thumbnail.jpeg>
</file>